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57" r:id="rId5"/>
    <p:sldId id="277" r:id="rId6"/>
    <p:sldId id="278" r:id="rId7"/>
    <p:sldId id="280" r:id="rId8"/>
    <p:sldId id="281" r:id="rId9"/>
    <p:sldId id="258" r:id="rId10"/>
    <p:sldId id="290" r:id="rId11"/>
    <p:sldId id="259" r:id="rId12"/>
    <p:sldId id="283" r:id="rId13"/>
    <p:sldId id="284" r:id="rId14"/>
    <p:sldId id="261" r:id="rId15"/>
    <p:sldId id="262" r:id="rId16"/>
    <p:sldId id="285" r:id="rId17"/>
    <p:sldId id="265" r:id="rId18"/>
    <p:sldId id="291" r:id="rId19"/>
    <p:sldId id="286" r:id="rId20"/>
    <p:sldId id="287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8387" autoAdjust="0"/>
  </p:normalViewPr>
  <p:slideViewPr>
    <p:cSldViewPr>
      <p:cViewPr>
        <p:scale>
          <a:sx n="66" d="100"/>
          <a:sy n="66" d="100"/>
        </p:scale>
        <p:origin x="-162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E968C-856E-406A-86CB-E33DDD1A033C}" type="datetimeFigureOut">
              <a:rPr lang="es-CO" smtClean="0"/>
              <a:pPr/>
              <a:t>25/11/2013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61F3F-13E2-4564-BF28-DE4A2A9EEC6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4793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61F3F-13E2-4564-BF28-DE4A2A9EEC66}" type="slidenum">
              <a:rPr lang="es-CO" smtClean="0"/>
              <a:pPr/>
              <a:t>1</a:t>
            </a:fld>
            <a:endParaRPr lang="es-C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61F3F-13E2-4564-BF28-DE4A2A9EEC66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7732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61F3F-13E2-4564-BF28-DE4A2A9EEC66}" type="slidenum">
              <a:rPr lang="es-CO" smtClean="0"/>
              <a:pPr/>
              <a:t>17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95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55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76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92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6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54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2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92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47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9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269E-DA09-4E6C-9A13-533BBFD94336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9EBA-420A-4098-8EA5-F851A452DC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8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Users\CICL01\Desktop\PRESENTACION%20PROYECTO\1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38200" y="2743200"/>
            <a:ext cx="7772400" cy="3276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lgerian" pitchFamily="82" charset="0"/>
              </a:rPr>
              <a:t/>
            </a:r>
            <a:br>
              <a:rPr lang="en-US" sz="4000" b="1" dirty="0" smtClean="0">
                <a:latin typeface="Algerian" pitchFamily="82" charset="0"/>
              </a:rPr>
            </a:br>
            <a:r>
              <a:rPr lang="en-US" sz="3100" b="1" dirty="0" smtClean="0">
                <a:latin typeface="Baskerville Old Face" pitchFamily="18" charset="0"/>
              </a:rPr>
              <a:t>CLAUDIA CASTRO, ROSA ATILIA DAZA, JAVIER GUERRERO, NUBIA GUTIERREZ, OSCAR MONTES, GABRIEL PULIDO, </a:t>
            </a:r>
            <a:br>
              <a:rPr lang="en-US" sz="3100" b="1" dirty="0" smtClean="0">
                <a:latin typeface="Baskerville Old Face" pitchFamily="18" charset="0"/>
              </a:rPr>
            </a:br>
            <a:r>
              <a:rPr lang="en-US" sz="3100" b="1" dirty="0" smtClean="0">
                <a:latin typeface="Baskerville Old Face" pitchFamily="18" charset="0"/>
              </a:rPr>
              <a:t>RAFAEL REYES, FLOR MERCY RODRIGUEZ, </a:t>
            </a:r>
            <a:br>
              <a:rPr lang="en-US" sz="3100" b="1" dirty="0" smtClean="0">
                <a:latin typeface="Baskerville Old Face" pitchFamily="18" charset="0"/>
              </a:rPr>
            </a:br>
            <a:r>
              <a:rPr lang="en-US" sz="3100" b="1" dirty="0" smtClean="0">
                <a:latin typeface="Baskerville Old Face" pitchFamily="18" charset="0"/>
              </a:rPr>
              <a:t>SILVIA VARILA.</a:t>
            </a:r>
            <a:r>
              <a:rPr lang="en-US" sz="3100" dirty="0" smtClean="0">
                <a:latin typeface="Baskerville Old Face" pitchFamily="18" charset="0"/>
              </a:rPr>
              <a:t/>
            </a:r>
            <a:br>
              <a:rPr lang="en-US" sz="3100" dirty="0" smtClean="0">
                <a:latin typeface="Baskerville Old Face" pitchFamily="18" charset="0"/>
              </a:rPr>
            </a:br>
            <a:r>
              <a:rPr lang="en-US" sz="3100" dirty="0" smtClean="0">
                <a:latin typeface="Baskerville Old Face" pitchFamily="18" charset="0"/>
              </a:rPr>
              <a:t/>
            </a:r>
            <a:br>
              <a:rPr lang="en-US" sz="3100" dirty="0" smtClean="0">
                <a:latin typeface="Baskerville Old Face" pitchFamily="18" charset="0"/>
              </a:rPr>
            </a:br>
            <a:r>
              <a:rPr lang="en-US" sz="2200" b="1" dirty="0" smtClean="0">
                <a:latin typeface="Baskerville Old Face" pitchFamily="18" charset="0"/>
              </a:rPr>
              <a:t>COLEGIO INSTITUTO TECNICO LAUREANO GOMEZ I.E.D</a:t>
            </a:r>
            <a:r>
              <a:rPr lang="en-US" sz="2200" dirty="0" smtClean="0">
                <a:latin typeface="Baskerville Old Face" pitchFamily="18" charset="0"/>
              </a:rPr>
              <a:t>.</a:t>
            </a:r>
            <a:r>
              <a:rPr lang="en-US" sz="3100" dirty="0" smtClean="0">
                <a:latin typeface="Baskerville Old Face" pitchFamily="18" charset="0"/>
              </a:rPr>
              <a:t/>
            </a:r>
            <a:br>
              <a:rPr lang="en-US" sz="3100" dirty="0" smtClean="0">
                <a:latin typeface="Baskerville Old Face" pitchFamily="18" charset="0"/>
              </a:rPr>
            </a:br>
            <a:r>
              <a:rPr lang="en-US" sz="3100" dirty="0" smtClean="0">
                <a:latin typeface="Baskerville Old Face" pitchFamily="18" charset="0"/>
              </a:rPr>
              <a:t/>
            </a:r>
            <a:br>
              <a:rPr lang="en-US" sz="3100" dirty="0" smtClean="0">
                <a:latin typeface="Baskerville Old Face" pitchFamily="18" charset="0"/>
              </a:rPr>
            </a:br>
            <a:endParaRPr lang="en-US" sz="3100" dirty="0">
              <a:latin typeface="Baskerville Old Face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" y="228600"/>
            <a:ext cx="8229600" cy="213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  <a:ea typeface="+mj-ea"/>
                <a:cs typeface="+mj-cs"/>
              </a:rPr>
              <a:t>INTERDISCIPLINARIEDAD UN ESPACIO PARA LA PARTICIPACION Y CREACION DESDE LA EDUCACION TECNICA CONTEMPORANEA</a:t>
            </a:r>
            <a:endParaRPr lang="es-MX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  <a:latin typeface="Arial Black" pitchFamily="34" charset="0"/>
              </a:rPr>
              <a:t>OBJETIVOS </a:t>
            </a:r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ESPECÍFICOS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CO" dirty="0">
                <a:latin typeface="Baskerville Old Face" pitchFamily="18" charset="0"/>
              </a:rPr>
              <a:t>Desarrollar una concepción holística en los estudiantes sobre la percepción de situaciones, fenómenos y problemáticas de diversa índole. </a:t>
            </a:r>
            <a:endParaRPr lang="es-CO" dirty="0" smtClean="0">
              <a:latin typeface="Baskerville Old Face" pitchFamily="18" charset="0"/>
            </a:endParaRPr>
          </a:p>
          <a:p>
            <a:pPr algn="just"/>
            <a:r>
              <a:rPr lang="es-CO" dirty="0" smtClean="0">
                <a:latin typeface="Baskerville Old Face" pitchFamily="18" charset="0"/>
              </a:rPr>
              <a:t>Mejorar la calidad de vida mediante el análisis y el planteamiento de soluciones  a  problemáticas de  su hábitat.</a:t>
            </a:r>
          </a:p>
          <a:p>
            <a:pPr algn="just"/>
            <a:r>
              <a:rPr lang="es-CO" dirty="0" smtClean="0">
                <a:latin typeface="Baskerville Old Face" pitchFamily="18" charset="0"/>
              </a:rPr>
              <a:t>Desarrollar </a:t>
            </a:r>
            <a:r>
              <a:rPr lang="es-CO" dirty="0">
                <a:latin typeface="Baskerville Old Face" pitchFamily="18" charset="0"/>
              </a:rPr>
              <a:t>pensamiento racional y crítico frente a las diferentes situaciones de su vida diaria en lo social y lo ambiental. </a:t>
            </a:r>
          </a:p>
          <a:p>
            <a:pPr algn="just"/>
            <a:r>
              <a:rPr lang="es-CO" dirty="0">
                <a:latin typeface="Baskerville Old Face" pitchFamily="18" charset="0"/>
              </a:rPr>
              <a:t>Generar conciencia en los estudiantes sobre el cuidado y conservación de los recursos naturales como el </a:t>
            </a:r>
            <a:r>
              <a:rPr lang="es-CO" dirty="0" smtClean="0">
                <a:latin typeface="Baskerville Old Face" pitchFamily="18" charset="0"/>
              </a:rPr>
              <a:t>agua y el </a:t>
            </a:r>
            <a:r>
              <a:rPr lang="es-CO" dirty="0">
                <a:latin typeface="Baskerville Old Face" pitchFamily="18" charset="0"/>
              </a:rPr>
              <a:t>medio ambiente. </a:t>
            </a:r>
          </a:p>
          <a:p>
            <a:pPr algn="just"/>
            <a:r>
              <a:rPr lang="es-CO" dirty="0">
                <a:latin typeface="Baskerville Old Face" pitchFamily="18" charset="0"/>
              </a:rPr>
              <a:t>Permitir un currículo flexible de acuerdo a los intereses y necesidades de los estudiantes</a:t>
            </a:r>
            <a:r>
              <a:rPr lang="es-CO" dirty="0" smtClean="0">
                <a:latin typeface="Baskerville Old Face" pitchFamily="18" charset="0"/>
              </a:rPr>
              <a:t>.</a:t>
            </a:r>
          </a:p>
          <a:p>
            <a:pPr algn="just"/>
            <a:endParaRPr lang="es-CO" dirty="0">
              <a:latin typeface="Baskerville Old Face" pitchFamily="18" charset="0"/>
            </a:endParaRPr>
          </a:p>
          <a:p>
            <a:pPr algn="just"/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9404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METODOLOGÍA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67701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>
                <a:latin typeface="Baskerville Old Face" pitchFamily="18" charset="0"/>
              </a:rPr>
              <a:t>A partir del estudio de la vivienda, los docentes y los estudiantes  intervenimos en la búsqueda de una mirada interdisciplinar mediante actividades como  construcción y exposición de sistemas relativos a la vivienda (sistema eléctrico e hidráulico) que nos permitan analizar y compartir experiencias y conocimientos para transformar nuestra comprensión e intervención en el contexto.</a:t>
            </a:r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6" name="Picture 4" descr="C:\Users\Familia Morales\Desktop\118___04\IMG_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4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4425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dirty="0" smtClean="0">
                <a:latin typeface="Baskerville Old Face" pitchFamily="18" charset="0"/>
              </a:rPr>
              <a:t>La metodología empleada ha permitido a </a:t>
            </a:r>
            <a:r>
              <a:rPr lang="es-CO" sz="2400" dirty="0">
                <a:latin typeface="Baskerville Old Face" pitchFamily="18" charset="0"/>
              </a:rPr>
              <a:t>los estudiantes de ciclo inicial </a:t>
            </a:r>
            <a:r>
              <a:rPr lang="es-CO" sz="2400" dirty="0" smtClean="0">
                <a:latin typeface="Baskerville Old Face" pitchFamily="18" charset="0"/>
              </a:rPr>
              <a:t> </a:t>
            </a:r>
            <a:r>
              <a:rPr lang="es-CO" sz="2400" dirty="0">
                <a:latin typeface="Baskerville Old Face" pitchFamily="18" charset="0"/>
              </a:rPr>
              <a:t>a través del enfoque significativo </a:t>
            </a:r>
            <a:r>
              <a:rPr lang="es-CO" sz="2400" dirty="0" smtClean="0">
                <a:latin typeface="Baskerville Old Face" pitchFamily="18" charset="0"/>
              </a:rPr>
              <a:t> </a:t>
            </a:r>
            <a:r>
              <a:rPr lang="es-CO" sz="2400" dirty="0">
                <a:latin typeface="Baskerville Old Face" pitchFamily="18" charset="0"/>
              </a:rPr>
              <a:t>aproximarse al proceso </a:t>
            </a:r>
            <a:r>
              <a:rPr lang="es-CO" sz="2400" dirty="0" err="1">
                <a:latin typeface="Baskerville Old Face" pitchFamily="18" charset="0"/>
              </a:rPr>
              <a:t>lecto</a:t>
            </a:r>
            <a:r>
              <a:rPr lang="es-CO" sz="2400" dirty="0">
                <a:latin typeface="Baskerville Old Face" pitchFamily="18" charset="0"/>
              </a:rPr>
              <a:t> – </a:t>
            </a:r>
            <a:r>
              <a:rPr lang="es-CO" sz="2400" dirty="0" smtClean="0">
                <a:latin typeface="Baskerville Old Face" pitchFamily="18" charset="0"/>
              </a:rPr>
              <a:t>escritor y  </a:t>
            </a:r>
            <a:r>
              <a:rPr lang="es-CO" sz="2400" dirty="0">
                <a:latin typeface="Baskerville Old Face" pitchFamily="18" charset="0"/>
              </a:rPr>
              <a:t>tener </a:t>
            </a:r>
            <a:r>
              <a:rPr lang="es-CO" sz="2400" dirty="0" smtClean="0">
                <a:latin typeface="Baskerville Old Face" pitchFamily="18" charset="0"/>
              </a:rPr>
              <a:t>un acercamiento  </a:t>
            </a:r>
            <a:r>
              <a:rPr lang="es-CO" sz="2400" dirty="0">
                <a:latin typeface="Baskerville Old Face" pitchFamily="18" charset="0"/>
              </a:rPr>
              <a:t>al pensamiento tecnológico motivándolos así por la educación técnica que se imparte en la institución. Se han generado espacios que han permitido a los estudiantes de bachillerato involucrados en el proyecto compartir sus conocimientos y orientar el trabajo de los niños </a:t>
            </a:r>
            <a:r>
              <a:rPr lang="es-CO" sz="2400" dirty="0" smtClean="0">
                <a:latin typeface="Baskerville Old Face" pitchFamily="18" charset="0"/>
              </a:rPr>
              <a:t>de primaria. Una dificultad es la falta de tiempo y el espacio para que los docentes nos reunamos de manera constante y darle así más dinamismo y continuidad al proyecto.</a:t>
            </a:r>
            <a:endParaRPr lang="es-CO" sz="2400" dirty="0">
              <a:latin typeface="Baskerville Old Face" pitchFamily="18" charset="0"/>
            </a:endParaRPr>
          </a:p>
        </p:txBody>
      </p:sp>
      <p:pic>
        <p:nvPicPr>
          <p:cNvPr id="9" name="Picture 3" descr="C:\Users\Familia Morales\Desktop\118___04\IMG_4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824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900" dirty="0" smtClean="0">
                <a:solidFill>
                  <a:srgbClr val="FF0000"/>
                </a:solidFill>
                <a:latin typeface="Arial Black" pitchFamily="34" charset="0"/>
              </a:rPr>
              <a:t>CRONOGRAMA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CO" sz="1800" dirty="0" smtClean="0">
              <a:latin typeface="Baskerville Old Face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CO" sz="1800" dirty="0" smtClean="0">
                <a:latin typeface="Baskerville Old Face" pitchFamily="18" charset="0"/>
              </a:rPr>
              <a:t>DIAGNOSTICO (febrero y julio)</a:t>
            </a:r>
          </a:p>
          <a:p>
            <a:pPr algn="just">
              <a:buFont typeface="Arial" charset="0"/>
              <a:buChar char="•"/>
            </a:pPr>
            <a:r>
              <a:rPr lang="en-US" sz="1800" dirty="0" smtClean="0">
                <a:latin typeface="Baskerville Old Face" pitchFamily="18" charset="0"/>
              </a:rPr>
              <a:t>PRESENTACION Y ANALISIS  DE VIDEOS (a </a:t>
            </a:r>
            <a:r>
              <a:rPr lang="es-CO" sz="1800" dirty="0" smtClean="0">
                <a:latin typeface="Baskerville Old Face" pitchFamily="18" charset="0"/>
              </a:rPr>
              <a:t>partir</a:t>
            </a:r>
            <a:r>
              <a:rPr lang="en-US" sz="1800" dirty="0" smtClean="0">
                <a:latin typeface="Baskerville Old Face" pitchFamily="18" charset="0"/>
              </a:rPr>
              <a:t> de </a:t>
            </a:r>
            <a:r>
              <a:rPr lang="en-US" sz="1800" dirty="0" err="1" smtClean="0">
                <a:latin typeface="Baskerville Old Face" pitchFamily="18" charset="0"/>
              </a:rPr>
              <a:t>julio</a:t>
            </a:r>
            <a:r>
              <a:rPr lang="en-US" sz="1800" dirty="0" smtClean="0">
                <a:latin typeface="Baskerville Old Face" pitchFamily="18" charset="0"/>
              </a:rPr>
              <a:t> los </a:t>
            </a:r>
            <a:r>
              <a:rPr lang="en-US" sz="1800" dirty="0" err="1" smtClean="0">
                <a:latin typeface="Baskerville Old Face" pitchFamily="18" charset="0"/>
              </a:rPr>
              <a:t>miércoles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1800" dirty="0" err="1" smtClean="0">
                <a:latin typeface="Baskerville Old Face" pitchFamily="18" charset="0"/>
              </a:rPr>
              <a:t>cada</a:t>
            </a:r>
            <a:r>
              <a:rPr lang="en-US" sz="1800" dirty="0" smtClean="0">
                <a:latin typeface="Baskerville Old Face" pitchFamily="18" charset="0"/>
              </a:rPr>
              <a:t> 15 </a:t>
            </a:r>
            <a:r>
              <a:rPr lang="en-US" sz="1800" dirty="0" err="1" smtClean="0">
                <a:latin typeface="Baskerville Old Face" pitchFamily="18" charset="0"/>
              </a:rPr>
              <a:t>días</a:t>
            </a:r>
            <a:r>
              <a:rPr lang="en-US" sz="1800" dirty="0" smtClean="0">
                <a:latin typeface="Baskerville Old Face" pitchFamily="18" charset="0"/>
              </a:rPr>
              <a:t>)</a:t>
            </a:r>
          </a:p>
          <a:p>
            <a:pPr algn="just">
              <a:buFont typeface="Arial" charset="0"/>
              <a:buChar char="•"/>
            </a:pPr>
            <a:r>
              <a:rPr lang="en-US" sz="1800" dirty="0" smtClean="0">
                <a:latin typeface="Baskerville Old Face" pitchFamily="18" charset="0"/>
              </a:rPr>
              <a:t>EXPLICACION Y EXPOSICION DE LOS TRABAJOS (</a:t>
            </a:r>
            <a:r>
              <a:rPr lang="en-US" sz="1800" dirty="0" err="1" smtClean="0">
                <a:latin typeface="Baskerville Old Face" pitchFamily="18" charset="0"/>
              </a:rPr>
              <a:t>Expociencia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1800" dirty="0" err="1" smtClean="0">
                <a:latin typeface="Baskerville Old Face" pitchFamily="18" charset="0"/>
              </a:rPr>
              <a:t>octubre</a:t>
            </a:r>
            <a:r>
              <a:rPr lang="en-US" sz="1800" dirty="0" smtClean="0">
                <a:latin typeface="Baskerville Old Face" pitchFamily="18" charset="0"/>
              </a:rPr>
              <a:t> 28 a </a:t>
            </a:r>
            <a:r>
              <a:rPr lang="en-US" sz="1800" dirty="0" err="1" smtClean="0">
                <a:latin typeface="Baskerville Old Face" pitchFamily="18" charset="0"/>
              </a:rPr>
              <a:t>noviembre</a:t>
            </a:r>
            <a:r>
              <a:rPr lang="en-US" sz="1800" dirty="0">
                <a:latin typeface="Baskerville Old Face" pitchFamily="18" charset="0"/>
              </a:rPr>
              <a:t> </a:t>
            </a:r>
            <a:r>
              <a:rPr lang="en-US" sz="1800" dirty="0" smtClean="0">
                <a:latin typeface="Baskerville Old Face" pitchFamily="18" charset="0"/>
              </a:rPr>
              <a:t>3) (</a:t>
            </a:r>
            <a:r>
              <a:rPr lang="es-CO" sz="1800" dirty="0" smtClean="0">
                <a:latin typeface="Baskerville Old Face" pitchFamily="18" charset="0"/>
              </a:rPr>
              <a:t>Semana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s-CO" sz="1800" dirty="0" smtClean="0">
                <a:latin typeface="Baskerville Old Face" pitchFamily="18" charset="0"/>
              </a:rPr>
              <a:t>técnica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1800" dirty="0" err="1" smtClean="0">
                <a:latin typeface="Baskerville Old Face" pitchFamily="18" charset="0"/>
              </a:rPr>
              <a:t>institucional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1800" dirty="0" err="1" smtClean="0">
                <a:latin typeface="Baskerville Old Face" pitchFamily="18" charset="0"/>
              </a:rPr>
              <a:t>octubre</a:t>
            </a:r>
            <a:r>
              <a:rPr lang="en-US" sz="1800" dirty="0" smtClean="0">
                <a:latin typeface="Baskerville Old Face" pitchFamily="18" charset="0"/>
              </a:rPr>
              <a:t>  28 a </a:t>
            </a:r>
            <a:r>
              <a:rPr lang="en-US" sz="1800" dirty="0" err="1" smtClean="0">
                <a:latin typeface="Baskerville Old Face" pitchFamily="18" charset="0"/>
              </a:rPr>
              <a:t>noviembre</a:t>
            </a:r>
            <a:r>
              <a:rPr lang="en-US" sz="1800" dirty="0" smtClean="0">
                <a:latin typeface="Baskerville Old Face" pitchFamily="18" charset="0"/>
              </a:rPr>
              <a:t> 1)</a:t>
            </a:r>
          </a:p>
          <a:p>
            <a:pPr algn="just">
              <a:buFont typeface="Arial" charset="0"/>
              <a:buChar char="•"/>
            </a:pPr>
            <a:endParaRPr lang="en-US" sz="1800" dirty="0" smtClean="0">
              <a:latin typeface="Baskerville Old Face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Baskerville Old Face" pitchFamily="18" charset="0"/>
              </a:rPr>
              <a:t>Las </a:t>
            </a:r>
            <a:r>
              <a:rPr lang="en-US" sz="1800" dirty="0" err="1" smtClean="0">
                <a:latin typeface="Baskerville Old Face" pitchFamily="18" charset="0"/>
              </a:rPr>
              <a:t>siguientes</a:t>
            </a:r>
            <a:r>
              <a:rPr lang="en-US" sz="1800" dirty="0" smtClean="0">
                <a:latin typeface="Baskerville Old Face" pitchFamily="18" charset="0"/>
              </a:rPr>
              <a:t>  </a:t>
            </a:r>
            <a:r>
              <a:rPr lang="en-US" sz="1800" dirty="0" err="1" smtClean="0">
                <a:latin typeface="Baskerville Old Face" pitchFamily="18" charset="0"/>
              </a:rPr>
              <a:t>actividades</a:t>
            </a:r>
            <a:r>
              <a:rPr lang="en-US" sz="1800" dirty="0" smtClean="0">
                <a:latin typeface="Baskerville Old Face" pitchFamily="18" charset="0"/>
              </a:rPr>
              <a:t>  se </a:t>
            </a:r>
            <a:r>
              <a:rPr lang="en-US" sz="1800" dirty="0" err="1" smtClean="0">
                <a:latin typeface="Baskerville Old Face" pitchFamily="18" charset="0"/>
              </a:rPr>
              <a:t>realizan</a:t>
            </a:r>
            <a:r>
              <a:rPr lang="en-US" sz="1800" dirty="0" smtClean="0">
                <a:latin typeface="Baskerville Old Face" pitchFamily="18" charset="0"/>
              </a:rPr>
              <a:t> a lo largo del </a:t>
            </a:r>
            <a:r>
              <a:rPr lang="en-US" sz="1800" dirty="0" err="1" smtClean="0">
                <a:latin typeface="Baskerville Old Face" pitchFamily="18" charset="0"/>
              </a:rPr>
              <a:t>año</a:t>
            </a:r>
            <a:r>
              <a:rPr lang="en-US" sz="1800" dirty="0" smtClean="0">
                <a:latin typeface="Baskerville Old Face" pitchFamily="18" charset="0"/>
              </a:rPr>
              <a:t>, de </a:t>
            </a:r>
            <a:r>
              <a:rPr lang="en-US" sz="1800" dirty="0" err="1" smtClean="0">
                <a:latin typeface="Baskerville Old Face" pitchFamily="18" charset="0"/>
              </a:rPr>
              <a:t>acuerdo</a:t>
            </a:r>
            <a:r>
              <a:rPr lang="en-US" sz="1800" dirty="0" smtClean="0">
                <a:latin typeface="Baskerville Old Face" pitchFamily="18" charset="0"/>
              </a:rPr>
              <a:t> a </a:t>
            </a:r>
            <a:r>
              <a:rPr lang="en-US" sz="1800" dirty="0" err="1" smtClean="0">
                <a:latin typeface="Baskerville Old Face" pitchFamily="18" charset="0"/>
              </a:rPr>
              <a:t>su</a:t>
            </a:r>
            <a:r>
              <a:rPr lang="en-US" sz="1800" dirty="0" smtClean="0">
                <a:latin typeface="Baskerville Old Face" pitchFamily="18" charset="0"/>
              </a:rPr>
              <a:t> </a:t>
            </a:r>
            <a:r>
              <a:rPr lang="en-US" sz="1800" dirty="0" err="1" smtClean="0">
                <a:latin typeface="Baskerville Old Face" pitchFamily="18" charset="0"/>
              </a:rPr>
              <a:t>pertinencia</a:t>
            </a:r>
            <a:r>
              <a:rPr lang="en-US" sz="1800" dirty="0" smtClean="0">
                <a:latin typeface="Baskerville Old Face" pitchFamily="18" charset="0"/>
              </a:rPr>
              <a:t>.</a:t>
            </a:r>
          </a:p>
          <a:p>
            <a:pPr algn="just">
              <a:buNone/>
            </a:pPr>
            <a:endParaRPr lang="es-CO" sz="1800" dirty="0" smtClean="0">
              <a:latin typeface="Baskerville Old Face" pitchFamily="18" charset="0"/>
            </a:endParaRPr>
          </a:p>
          <a:p>
            <a:pPr algn="just"/>
            <a:r>
              <a:rPr lang="en-US" sz="1800" dirty="0" smtClean="0">
                <a:latin typeface="Baskerville Old Face" pitchFamily="18" charset="0"/>
              </a:rPr>
              <a:t>LECTURAS</a:t>
            </a:r>
          </a:p>
          <a:p>
            <a:pPr algn="just"/>
            <a:r>
              <a:rPr lang="en-US" sz="1800" dirty="0" smtClean="0">
                <a:latin typeface="Baskerville Old Face" pitchFamily="18" charset="0"/>
              </a:rPr>
              <a:t>DESARROLLO </a:t>
            </a:r>
            <a:r>
              <a:rPr lang="en-US" sz="1800" dirty="0">
                <a:latin typeface="Baskerville Old Face" pitchFamily="18" charset="0"/>
              </a:rPr>
              <a:t>DE GUIAS</a:t>
            </a:r>
          </a:p>
          <a:p>
            <a:pPr algn="just"/>
            <a:r>
              <a:rPr lang="en-US" sz="1800" dirty="0">
                <a:latin typeface="Baskerville Old Face" pitchFamily="18" charset="0"/>
              </a:rPr>
              <a:t>PRESENTACIONES </a:t>
            </a:r>
            <a:r>
              <a:rPr lang="en-US" sz="1800" dirty="0" smtClean="0">
                <a:latin typeface="Baskerville Old Face" pitchFamily="18" charset="0"/>
              </a:rPr>
              <a:t> MULTI MEDIALES</a:t>
            </a:r>
          </a:p>
          <a:p>
            <a:pPr algn="just"/>
            <a:r>
              <a:rPr lang="en-US" sz="1800" dirty="0" smtClean="0">
                <a:latin typeface="Baskerville Old Face" pitchFamily="18" charset="0"/>
              </a:rPr>
              <a:t>TALLERES</a:t>
            </a:r>
            <a:endParaRPr lang="en-US" sz="1800" dirty="0">
              <a:latin typeface="Baskerville Old Face" pitchFamily="18" charset="0"/>
            </a:endParaRPr>
          </a:p>
          <a:p>
            <a:pPr algn="just"/>
            <a:r>
              <a:rPr lang="en-US" sz="1800" dirty="0">
                <a:latin typeface="Baskerville Old Face" pitchFamily="18" charset="0"/>
              </a:rPr>
              <a:t>ELABORACION DE </a:t>
            </a:r>
            <a:r>
              <a:rPr lang="en-US" sz="1800" dirty="0" smtClean="0">
                <a:latin typeface="Baskerville Old Face" pitchFamily="18" charset="0"/>
              </a:rPr>
              <a:t>MAQUETAS  Y </a:t>
            </a:r>
            <a:r>
              <a:rPr lang="en-US" sz="1800" dirty="0">
                <a:latin typeface="Baskerville Old Face" pitchFamily="18" charset="0"/>
              </a:rPr>
              <a:t>PROTOTIPOS</a:t>
            </a:r>
          </a:p>
          <a:p>
            <a:pPr algn="just"/>
            <a:r>
              <a:rPr lang="en-US" sz="1800" dirty="0" smtClean="0">
                <a:latin typeface="Baskerville Old Face" pitchFamily="18" charset="0"/>
              </a:rPr>
              <a:t>EXPLICACION Y EXPOSICION DE LOS TRABAJOS</a:t>
            </a:r>
            <a:endParaRPr lang="en-US" sz="1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8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dirty="0" err="1" smtClean="0">
                <a:latin typeface="Baskerville Old Face" pitchFamily="18" charset="0"/>
              </a:rPr>
              <a:t>Temáticas</a:t>
            </a:r>
            <a:r>
              <a:rPr lang="en-US" sz="3500" dirty="0" smtClean="0">
                <a:latin typeface="Baskerville Old Face" pitchFamily="18" charset="0"/>
              </a:rPr>
              <a:t> </a:t>
            </a:r>
            <a:r>
              <a:rPr lang="en-US" sz="3500" dirty="0" err="1" smtClean="0">
                <a:latin typeface="Baskerville Old Face" pitchFamily="18" charset="0"/>
              </a:rPr>
              <a:t>desarrolladas</a:t>
            </a:r>
            <a:r>
              <a:rPr lang="en-US" sz="3500" dirty="0" smtClean="0">
                <a:latin typeface="Baskerville Old Face" pitchFamily="18" charset="0"/>
              </a:rPr>
              <a:t>:</a:t>
            </a:r>
          </a:p>
          <a:p>
            <a:pPr marL="0" indent="0">
              <a:buNone/>
            </a:pPr>
            <a:r>
              <a:rPr lang="en-US" sz="3500" dirty="0" smtClean="0">
                <a:latin typeface="Baskerville Old Face" pitchFamily="18" charset="0"/>
              </a:rPr>
              <a:t>PERFILES CILINDRICOS</a:t>
            </a:r>
          </a:p>
          <a:p>
            <a:pPr marL="0" indent="0">
              <a:buNone/>
            </a:pPr>
            <a:r>
              <a:rPr lang="en-US" sz="3500" dirty="0" smtClean="0">
                <a:latin typeface="Baskerville Old Face" pitchFamily="18" charset="0"/>
              </a:rPr>
              <a:t> 2010 </a:t>
            </a:r>
          </a:p>
          <a:p>
            <a:pPr marL="0" indent="0">
              <a:buNone/>
            </a:pPr>
            <a:r>
              <a:rPr lang="en-US" sz="1200" dirty="0" smtClean="0"/>
              <a:t>(</a:t>
            </a:r>
            <a:r>
              <a:rPr lang="en-US" sz="1800" dirty="0" err="1" smtClean="0"/>
              <a:t>Construcción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estructuras</a:t>
            </a:r>
            <a:r>
              <a:rPr lang="en-US" sz="1800" dirty="0" smtClean="0"/>
              <a:t> con </a:t>
            </a:r>
            <a:r>
              <a:rPr lang="en-US" sz="1800" dirty="0" err="1" smtClean="0"/>
              <a:t>papel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</a:t>
            </a:r>
            <a:r>
              <a:rPr lang="en-US" sz="3300" dirty="0" smtClean="0">
                <a:latin typeface="Baskerville Old Face" pitchFamily="18" charset="0"/>
              </a:rPr>
              <a:t>AEROGENERADOR</a:t>
            </a:r>
          </a:p>
          <a:p>
            <a:pPr>
              <a:buNone/>
            </a:pPr>
            <a:r>
              <a:rPr lang="en-US" sz="3800" dirty="0" smtClean="0">
                <a:latin typeface="Baskerville Old Face" pitchFamily="18" charset="0"/>
              </a:rPr>
              <a:t>                                    2011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sz="1800" dirty="0" smtClean="0"/>
              <a:t>(      (</a:t>
            </a:r>
            <a:r>
              <a:rPr lang="en-US" sz="1800" dirty="0" err="1" smtClean="0"/>
              <a:t>Uso</a:t>
            </a:r>
            <a:r>
              <a:rPr lang="en-US" sz="1800" dirty="0" smtClean="0"/>
              <a:t> de </a:t>
            </a:r>
            <a:r>
              <a:rPr lang="en-US" sz="1800" dirty="0" err="1" smtClean="0"/>
              <a:t>energía</a:t>
            </a:r>
            <a:r>
              <a:rPr lang="en-US" sz="1800" dirty="0" smtClean="0"/>
              <a:t> </a:t>
            </a:r>
            <a:r>
              <a:rPr lang="en-US" sz="1800" dirty="0" err="1" smtClean="0"/>
              <a:t>alternativa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dirty="0" smtClean="0"/>
              <a:t>´pas</a:t>
            </a:r>
            <a:endParaRPr lang="en-US" dirty="0"/>
          </a:p>
        </p:txBody>
      </p:sp>
      <p:pic>
        <p:nvPicPr>
          <p:cNvPr id="2052" name="Picture 4" descr="C:\Users\familia morales\Desktop\IMG_2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294" y="3733800"/>
            <a:ext cx="2514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CICL01\Documents\PERFILES CILINDRICOS\IMG_8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5052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58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skerville Old Face" pitchFamily="18" charset="0"/>
              </a:rPr>
              <a:t>LA VIVIENDA </a:t>
            </a:r>
            <a:r>
              <a:rPr lang="en-US" dirty="0" smtClean="0"/>
              <a:t>2012 -2013</a:t>
            </a:r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 err="1"/>
              <a:t>E</a:t>
            </a:r>
            <a:r>
              <a:rPr lang="en-US" sz="1800" dirty="0" err="1" smtClean="0"/>
              <a:t>volución,construcción</a:t>
            </a:r>
            <a:r>
              <a:rPr lang="en-US" sz="1800" dirty="0" smtClean="0"/>
              <a:t> con </a:t>
            </a:r>
            <a:r>
              <a:rPr lang="en-US" sz="1800" dirty="0" err="1" smtClean="0"/>
              <a:t>materiales</a:t>
            </a:r>
            <a:r>
              <a:rPr lang="en-US" sz="1800" dirty="0" smtClean="0"/>
              <a:t> </a:t>
            </a:r>
            <a:r>
              <a:rPr lang="en-US" sz="1800" dirty="0" err="1" smtClean="0"/>
              <a:t>alternativos</a:t>
            </a:r>
            <a:r>
              <a:rPr lang="en-US" sz="1800" dirty="0" smtClean="0"/>
              <a:t>,</a:t>
            </a:r>
          </a:p>
          <a:p>
            <a:pPr marL="0" indent="0">
              <a:buNone/>
            </a:pPr>
            <a:r>
              <a:rPr lang="en-US" sz="1800" dirty="0" err="1"/>
              <a:t>u</a:t>
            </a:r>
            <a:r>
              <a:rPr lang="en-US" sz="1800" dirty="0" err="1" smtClean="0"/>
              <a:t>so</a:t>
            </a:r>
            <a:r>
              <a:rPr lang="en-US" sz="1800" dirty="0" smtClean="0"/>
              <a:t> </a:t>
            </a:r>
            <a:r>
              <a:rPr lang="en-US" sz="1800" dirty="0" err="1" smtClean="0"/>
              <a:t>racional</a:t>
            </a:r>
            <a:r>
              <a:rPr lang="en-US" sz="1800" dirty="0" smtClean="0"/>
              <a:t>  de </a:t>
            </a:r>
            <a:r>
              <a:rPr lang="en-US" sz="1800" dirty="0" err="1" smtClean="0"/>
              <a:t>agua</a:t>
            </a:r>
            <a:r>
              <a:rPr lang="en-US" sz="1800" dirty="0" smtClean="0"/>
              <a:t> y </a:t>
            </a:r>
            <a:r>
              <a:rPr lang="en-US" sz="1800" dirty="0" err="1" smtClean="0"/>
              <a:t>luz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3079" name="Picture 7" descr="C:\Users\familia morales\Desktop\DSC01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1717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amilia Morales\Desktop\118___04\IMG_4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127" y="2971800"/>
            <a:ext cx="279607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milia Morales\Desktop\118___04\IMG_4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667000" cy="30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PRESUPUESTO</a:t>
            </a:r>
            <a:endParaRPr lang="es-CO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Para el desarrollo del proyecto contamos con algunos materiales en los diferentes talleres de las modalidades técnicas, así como también  material </a:t>
            </a:r>
            <a:r>
              <a:rPr lang="es-CO" dirty="0">
                <a:latin typeface="Baskerville Old Face" pitchFamily="18" charset="0"/>
              </a:rPr>
              <a:t>didáctico y técnico (computador, video </a:t>
            </a:r>
            <a:r>
              <a:rPr lang="es-CO" dirty="0" err="1">
                <a:latin typeface="Baskerville Old Face" pitchFamily="18" charset="0"/>
              </a:rPr>
              <a:t>beam</a:t>
            </a:r>
            <a:r>
              <a:rPr lang="es-CO" dirty="0">
                <a:latin typeface="Baskerville Old Face" pitchFamily="18" charset="0"/>
              </a:rPr>
              <a:t>, aula virtual</a:t>
            </a:r>
            <a:r>
              <a:rPr lang="es-CO" dirty="0" smtClean="0">
                <a:latin typeface="Baskerville Old Face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Para la realización de algunas actividades los estudiantes traen los implementos. El recurso financiero cuando se requiere es soportado por el proyecto de inversión y generado por el ordenador del gasto en la institución.</a:t>
            </a:r>
            <a:endParaRPr lang="es-CO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RESULTADOS Y CONCLUSIONES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3300" dirty="0">
                <a:latin typeface="Baskerville Old Face" pitchFamily="18" charset="0"/>
              </a:rPr>
              <a:t>El proceso de evaluación </a:t>
            </a:r>
            <a:r>
              <a:rPr lang="es-ES" sz="3300" dirty="0" smtClean="0">
                <a:latin typeface="Baskerville Old Face" pitchFamily="18" charset="0"/>
              </a:rPr>
              <a:t>ha </a:t>
            </a:r>
            <a:r>
              <a:rPr lang="es-ES" sz="3300" dirty="0">
                <a:latin typeface="Baskerville Old Face" pitchFamily="18" charset="0"/>
              </a:rPr>
              <a:t>sido constante, </a:t>
            </a:r>
            <a:r>
              <a:rPr lang="es-ES" sz="3300" dirty="0" smtClean="0">
                <a:latin typeface="Baskerville Old Face" pitchFamily="18" charset="0"/>
              </a:rPr>
              <a:t>se hace </a:t>
            </a:r>
            <a:r>
              <a:rPr lang="es-ES" sz="3300" dirty="0">
                <a:latin typeface="Baskerville Old Face" pitchFamily="18" charset="0"/>
              </a:rPr>
              <a:t>una retroalimentación con </a:t>
            </a:r>
            <a:r>
              <a:rPr lang="es-ES" sz="3300" dirty="0" smtClean="0">
                <a:latin typeface="Baskerville Old Face" pitchFamily="18" charset="0"/>
              </a:rPr>
              <a:t>los </a:t>
            </a:r>
            <a:r>
              <a:rPr lang="es-ES" sz="3300" dirty="0">
                <a:latin typeface="Baskerville Old Face" pitchFamily="18" charset="0"/>
              </a:rPr>
              <a:t>estudiantes al finalizar la actividad y luego  </a:t>
            </a:r>
            <a:r>
              <a:rPr lang="es-ES" sz="3300" dirty="0" smtClean="0">
                <a:latin typeface="Baskerville Old Face" pitchFamily="18" charset="0"/>
              </a:rPr>
              <a:t>se reúne el equipo interdisciplinar  </a:t>
            </a:r>
            <a:r>
              <a:rPr lang="es-ES" sz="3300" dirty="0">
                <a:latin typeface="Baskerville Old Face" pitchFamily="18" charset="0"/>
              </a:rPr>
              <a:t>para hacer análisis de los resultados obtenidos, aciertos y </a:t>
            </a:r>
            <a:r>
              <a:rPr lang="es-ES" sz="3300" dirty="0" smtClean="0">
                <a:latin typeface="Baskerville Old Face" pitchFamily="18" charset="0"/>
              </a:rPr>
              <a:t>desaciertos</a:t>
            </a:r>
            <a:r>
              <a:rPr lang="es-ES" sz="3300" dirty="0">
                <a:latin typeface="Baskerville Old Face" pitchFamily="18" charset="0"/>
              </a:rPr>
              <a:t>.</a:t>
            </a:r>
            <a:r>
              <a:rPr lang="es-ES" sz="3300" dirty="0" smtClean="0">
                <a:latin typeface="Baskerville Old Face" pitchFamily="18" charset="0"/>
              </a:rPr>
              <a:t> </a:t>
            </a:r>
          </a:p>
          <a:p>
            <a:pPr algn="just"/>
            <a:r>
              <a:rPr lang="es-ES_tradnl" sz="3300" dirty="0" smtClean="0">
                <a:latin typeface="Baskerville Old Face" pitchFamily="18" charset="0"/>
              </a:rPr>
              <a:t>Se ha generado el diálogo  </a:t>
            </a:r>
            <a:r>
              <a:rPr lang="es-ES_tradnl" sz="3300" dirty="0">
                <a:latin typeface="Baskerville Old Face" pitchFamily="18" charset="0"/>
              </a:rPr>
              <a:t>y </a:t>
            </a:r>
            <a:r>
              <a:rPr lang="es-ES_tradnl" sz="3300" dirty="0" smtClean="0">
                <a:latin typeface="Baskerville Old Face" pitchFamily="18" charset="0"/>
              </a:rPr>
              <a:t>discusión en </a:t>
            </a:r>
            <a:r>
              <a:rPr lang="es-ES_tradnl" sz="3300" dirty="0">
                <a:latin typeface="Baskerville Old Face" pitchFamily="18" charset="0"/>
              </a:rPr>
              <a:t>torno  a temas de corte  técnico, académico, ambiental y </a:t>
            </a:r>
            <a:r>
              <a:rPr lang="es-ES_tradnl" sz="3300" dirty="0" smtClean="0">
                <a:latin typeface="Baskerville Old Face" pitchFamily="18" charset="0"/>
              </a:rPr>
              <a:t>social.</a:t>
            </a:r>
          </a:p>
          <a:p>
            <a:pPr algn="just"/>
            <a:r>
              <a:rPr lang="es-ES" sz="3300" dirty="0" smtClean="0">
                <a:latin typeface="Baskerville Old Face" pitchFamily="18" charset="0"/>
              </a:rPr>
              <a:t>Se ha fortalecido el aprendizaje cooperativo. </a:t>
            </a:r>
          </a:p>
          <a:p>
            <a:pPr algn="just"/>
            <a:r>
              <a:rPr lang="es-ES" sz="3300" dirty="0" smtClean="0">
                <a:latin typeface="Baskerville Old Face" pitchFamily="18" charset="0"/>
              </a:rPr>
              <a:t>Los </a:t>
            </a:r>
            <a:r>
              <a:rPr lang="es-ES" sz="3300" dirty="0">
                <a:latin typeface="Baskerville Old Face" pitchFamily="18" charset="0"/>
              </a:rPr>
              <a:t>estudiantes de ciclo inicial </a:t>
            </a:r>
            <a:r>
              <a:rPr lang="es-ES" sz="3300" dirty="0" smtClean="0">
                <a:latin typeface="Baskerville Old Face" pitchFamily="18" charset="0"/>
              </a:rPr>
              <a:t>han tenido </a:t>
            </a:r>
            <a:r>
              <a:rPr lang="es-ES" sz="3300" dirty="0">
                <a:latin typeface="Baskerville Old Face" pitchFamily="18" charset="0"/>
              </a:rPr>
              <a:t>una aproximación al pensamiento tecnológico </a:t>
            </a:r>
            <a:r>
              <a:rPr lang="es-ES" sz="3300" dirty="0" smtClean="0">
                <a:latin typeface="Baskerville Old Face" pitchFamily="18" charset="0"/>
              </a:rPr>
              <a:t> y </a:t>
            </a:r>
            <a:r>
              <a:rPr lang="es-ES" sz="3300" dirty="0">
                <a:latin typeface="Baskerville Old Face" pitchFamily="18" charset="0"/>
              </a:rPr>
              <a:t>los estudiantes de bachillerato </a:t>
            </a:r>
            <a:r>
              <a:rPr lang="es-ES" sz="3300" dirty="0" smtClean="0">
                <a:latin typeface="Baskerville Old Face" pitchFamily="18" charset="0"/>
              </a:rPr>
              <a:t> han compartido </a:t>
            </a:r>
            <a:r>
              <a:rPr lang="es-ES" sz="3300" dirty="0">
                <a:latin typeface="Baskerville Old Face" pitchFamily="18" charset="0"/>
              </a:rPr>
              <a:t>sus conocimient</a:t>
            </a:r>
            <a:r>
              <a:rPr lang="es-ES" dirty="0">
                <a:latin typeface="Baskerville Old Face" pitchFamily="18" charset="0"/>
              </a:rPr>
              <a:t>os y </a:t>
            </a:r>
            <a:r>
              <a:rPr lang="es-ES" dirty="0" smtClean="0">
                <a:latin typeface="Baskerville Old Face" pitchFamily="18" charset="0"/>
              </a:rPr>
              <a:t>orientado  </a:t>
            </a:r>
            <a:r>
              <a:rPr lang="es-ES" dirty="0">
                <a:latin typeface="Baskerville Old Face" pitchFamily="18" charset="0"/>
              </a:rPr>
              <a:t>el trabajo de los niños pequeños</a:t>
            </a:r>
            <a:r>
              <a:rPr lang="es-ES" dirty="0" smtClean="0">
                <a:latin typeface="Baskerville Old Face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Baskerville Old Face" pitchFamily="18" charset="0"/>
              </a:rPr>
              <a:t>Hemos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generado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impacto</a:t>
            </a:r>
            <a:r>
              <a:rPr lang="en-US" dirty="0" smtClean="0">
                <a:latin typeface="Baskerville Old Face" pitchFamily="18" charset="0"/>
              </a:rPr>
              <a:t> en la </a:t>
            </a:r>
            <a:r>
              <a:rPr lang="en-US" dirty="0" err="1" smtClean="0">
                <a:latin typeface="Baskerville Old Face" pitchFamily="18" charset="0"/>
              </a:rPr>
              <a:t>comunidad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académica</a:t>
            </a:r>
            <a:r>
              <a:rPr lang="en-US" dirty="0" smtClean="0">
                <a:latin typeface="Baskerville Old Face" pitchFamily="18" charset="0"/>
              </a:rPr>
              <a:t> de la </a:t>
            </a:r>
            <a:r>
              <a:rPr lang="en-US" dirty="0" err="1" smtClean="0">
                <a:latin typeface="Baskerville Old Face" pitchFamily="18" charset="0"/>
              </a:rPr>
              <a:t>institución</a:t>
            </a:r>
            <a:r>
              <a:rPr lang="en-US" dirty="0" smtClean="0">
                <a:latin typeface="Baskerville Old Face" pitchFamily="18" charset="0"/>
              </a:rPr>
              <a:t>, </a:t>
            </a:r>
            <a:r>
              <a:rPr lang="en-US" dirty="0" err="1" smtClean="0">
                <a:latin typeface="Baskerville Old Face" pitchFamily="18" charset="0"/>
              </a:rPr>
              <a:t>pues</a:t>
            </a:r>
            <a:r>
              <a:rPr lang="en-US" dirty="0" smtClean="0">
                <a:latin typeface="Baskerville Old Face" pitchFamily="18" charset="0"/>
              </a:rPr>
              <a:t> se </a:t>
            </a:r>
            <a:r>
              <a:rPr lang="en-US" dirty="0" err="1" smtClean="0">
                <a:latin typeface="Baskerville Old Face" pitchFamily="18" charset="0"/>
              </a:rPr>
              <a:t>han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vinculado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más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docentes</a:t>
            </a:r>
            <a:r>
              <a:rPr lang="en-US" dirty="0" smtClean="0">
                <a:latin typeface="Baskerville Old Face" pitchFamily="18" charset="0"/>
              </a:rPr>
              <a:t> al </a:t>
            </a:r>
            <a:r>
              <a:rPr lang="en-US" dirty="0" err="1" smtClean="0">
                <a:latin typeface="Baskerville Old Face" pitchFamily="18" charset="0"/>
              </a:rPr>
              <a:t>equipo</a:t>
            </a:r>
            <a:r>
              <a:rPr lang="en-US" dirty="0" smtClean="0">
                <a:latin typeface="Baskerville Old Face" pitchFamily="18" charset="0"/>
              </a:rPr>
              <a:t> de </a:t>
            </a:r>
            <a:r>
              <a:rPr lang="en-US" dirty="0" err="1" smtClean="0">
                <a:latin typeface="Baskerville Old Face" pitchFamily="18" charset="0"/>
              </a:rPr>
              <a:t>trabajo</a:t>
            </a:r>
            <a:r>
              <a:rPr lang="en-US" smtClean="0">
                <a:latin typeface="Baskerville Old Face" pitchFamily="18" charset="0"/>
              </a:rPr>
              <a:t>.</a:t>
            </a:r>
            <a:endParaRPr lang="en-US" dirty="0">
              <a:latin typeface="Baskerville Old Face" pitchFamily="18" charset="0"/>
            </a:endParaRPr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4938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MX" sz="5100" dirty="0">
                <a:latin typeface="Baskerville Old Face" pitchFamily="18" charset="0"/>
              </a:rPr>
              <a:t>Por su parte los estudiantes manifiestan mayor interés por cada tema desarrollado ya que tienen la oportunidad de verlo desde diferentes perspectivas interrelacionándolo con otros temas vistos.</a:t>
            </a:r>
          </a:p>
          <a:p>
            <a:pPr algn="just"/>
            <a:r>
              <a:rPr lang="es-MX" sz="5100" dirty="0">
                <a:latin typeface="Baskerville Old Face" pitchFamily="18" charset="0"/>
              </a:rPr>
              <a:t>El compartir con compañeros y docentes de otro ciclo les ha permitido a los estudiantes  enriquecer su experiencia y conocimiento. </a:t>
            </a:r>
          </a:p>
          <a:p>
            <a:pPr algn="just"/>
            <a:r>
              <a:rPr lang="es-ES" sz="5100" dirty="0">
                <a:latin typeface="Baskerville Old Face" pitchFamily="18" charset="0"/>
              </a:rPr>
              <a:t>la aproximación al proceso </a:t>
            </a:r>
            <a:r>
              <a:rPr lang="es-ES" sz="5100" dirty="0" err="1">
                <a:latin typeface="Baskerville Old Face" pitchFamily="18" charset="0"/>
              </a:rPr>
              <a:t>lecto</a:t>
            </a:r>
            <a:r>
              <a:rPr lang="es-ES" sz="5100" dirty="0">
                <a:latin typeface="Baskerville Old Face" pitchFamily="18" charset="0"/>
              </a:rPr>
              <a:t> – escritor de los niños de primero ha sido ágil y significativo, pues a la vez que  decodifica, se fortalece su sentido crítico frente </a:t>
            </a:r>
            <a:r>
              <a:rPr lang="es-ES" sz="5100" dirty="0" smtClean="0">
                <a:latin typeface="Baskerville Old Face" pitchFamily="18" charset="0"/>
              </a:rPr>
              <a:t> a su </a:t>
            </a:r>
            <a:r>
              <a:rPr lang="es-ES" sz="5100" dirty="0">
                <a:latin typeface="Baskerville Old Face" pitchFamily="18" charset="0"/>
              </a:rPr>
              <a:t>realidad inmediata, hacia lo tecnológico y  lo ambiental.</a:t>
            </a:r>
            <a:endParaRPr lang="en-US" sz="5100" dirty="0">
              <a:latin typeface="Baskerville Old Face" pitchFamily="18" charset="0"/>
            </a:endParaRPr>
          </a:p>
          <a:p>
            <a:pPr algn="just"/>
            <a:r>
              <a:rPr lang="es-MX" sz="5100" dirty="0">
                <a:latin typeface="Baskerville Old Face" pitchFamily="18" charset="0"/>
              </a:rPr>
              <a:t>Hemos participado en </a:t>
            </a:r>
            <a:r>
              <a:rPr lang="es-MX" sz="5100" dirty="0" err="1">
                <a:latin typeface="Baskerville Old Face" pitchFamily="18" charset="0"/>
              </a:rPr>
              <a:t>Expociencia</a:t>
            </a:r>
            <a:r>
              <a:rPr lang="es-MX" sz="5100" dirty="0">
                <a:latin typeface="Baskerville Old Face" pitchFamily="18" charset="0"/>
              </a:rPr>
              <a:t> Juvenil 2011, Bogotá </a:t>
            </a:r>
            <a:r>
              <a:rPr lang="es-MX" sz="5100" dirty="0" err="1">
                <a:latin typeface="Baskerville Old Face" pitchFamily="18" charset="0"/>
              </a:rPr>
              <a:t>Ingeniaaa</a:t>
            </a:r>
            <a:r>
              <a:rPr lang="es-MX" sz="5100" dirty="0">
                <a:latin typeface="Baskerville Old Face" pitchFamily="18" charset="0"/>
              </a:rPr>
              <a:t> 2011,Incripción al Premio IDEP 2012, Inscripción al Premio Compartir 2012 en el cual obtuvimos MENCION DE HONOR</a:t>
            </a:r>
            <a:r>
              <a:rPr lang="es-MX" sz="5100" dirty="0" smtClean="0">
                <a:latin typeface="Baskerville Old Face" pitchFamily="18" charset="0"/>
              </a:rPr>
              <a:t>.</a:t>
            </a:r>
          </a:p>
          <a:p>
            <a:pPr algn="just"/>
            <a:r>
              <a:rPr lang="es-MX" sz="5100" dirty="0" smtClean="0">
                <a:latin typeface="Baskerville Old Face" pitchFamily="18" charset="0"/>
              </a:rPr>
              <a:t>Vamos a iniciar la construcción del deposito de acopio de reciclaje  en el colegio con ladrillos ecológicos botellas PET rellenas de residuos plásticos)</a:t>
            </a:r>
          </a:p>
          <a:p>
            <a:endParaRPr lang="es-MX" sz="25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7706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APLICACIONES</a:t>
            </a:r>
            <a:endParaRPr lang="es-CO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sz="3500" dirty="0" smtClean="0">
                <a:latin typeface="Baskerville Old Face" pitchFamily="18" charset="0"/>
              </a:rPr>
              <a:t>El </a:t>
            </a:r>
            <a:r>
              <a:rPr lang="es-CO" sz="3500" dirty="0">
                <a:latin typeface="Baskerville Old Face" pitchFamily="18" charset="0"/>
              </a:rPr>
              <a:t>proyecto pretende estudiar la evolución de la vivienda en relación al desarrollo del conocimiento y la cultura, así como también; los recursos con que se cuenta y el contexto geográfico, para luego realizar con los estudiantes el diseño y construcción de algunos prototipos empleando diferentes materiales</a:t>
            </a:r>
            <a:r>
              <a:rPr lang="es-CO" sz="3500" dirty="0" smtClean="0">
                <a:latin typeface="Baskerville Old Face" pitchFamily="18" charset="0"/>
              </a:rPr>
              <a:t>.</a:t>
            </a:r>
          </a:p>
          <a:p>
            <a:r>
              <a:rPr lang="es-CO" sz="3500" dirty="0" smtClean="0">
                <a:latin typeface="Baskerville Old Face" pitchFamily="18" charset="0"/>
              </a:rPr>
              <a:t> </a:t>
            </a:r>
            <a:r>
              <a:rPr lang="es-CO" sz="3500" dirty="0">
                <a:latin typeface="Baskerville Old Face" pitchFamily="18" charset="0"/>
              </a:rPr>
              <a:t>Este trabajo permite que nuestros estudiantes en sus viviendas planteen alternativas frente </a:t>
            </a:r>
            <a:r>
              <a:rPr lang="es-CO" sz="3500" dirty="0" smtClean="0">
                <a:latin typeface="Baskerville Old Face" pitchFamily="18" charset="0"/>
              </a:rPr>
              <a:t>al consumo y  </a:t>
            </a:r>
            <a:r>
              <a:rPr lang="es-CO" sz="3500" dirty="0">
                <a:latin typeface="Baskerville Old Face" pitchFamily="18" charset="0"/>
              </a:rPr>
              <a:t>uso racional </a:t>
            </a:r>
            <a:r>
              <a:rPr lang="es-CO" sz="3500" dirty="0" smtClean="0">
                <a:latin typeface="Baskerville Old Face" pitchFamily="18" charset="0"/>
              </a:rPr>
              <a:t>de </a:t>
            </a:r>
            <a:r>
              <a:rPr lang="es-CO" sz="3500" dirty="0">
                <a:latin typeface="Baskerville Old Face" pitchFamily="18" charset="0"/>
              </a:rPr>
              <a:t>recursos como el agua y la </a:t>
            </a:r>
            <a:r>
              <a:rPr lang="es-CO" sz="3500" dirty="0" smtClean="0">
                <a:latin typeface="Baskerville Old Face" pitchFamily="18" charset="0"/>
              </a:rPr>
              <a:t>energía.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740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TEMÁTICA</a:t>
            </a:r>
            <a:endParaRPr lang="es-CO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dirty="0" smtClean="0">
                <a:latin typeface="Baskerville Old Face" pitchFamily="18" charset="0"/>
                <a:ea typeface="Batang" pitchFamily="18" charset="-127"/>
              </a:rPr>
              <a:t>El proyecto se realiza en la jornada de la mañana con estudiantes y docentes de primaria y del área técnica</a:t>
            </a:r>
          </a:p>
        </p:txBody>
      </p:sp>
      <p:pic>
        <p:nvPicPr>
          <p:cNvPr id="2051" name="Picture 3" descr="C:\Users\CICL01\Documents\116___10\IMG_385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191000" cy="3505200"/>
          </a:xfrm>
          <a:prstGeom prst="rect">
            <a:avLst/>
          </a:prstGeom>
          <a:noFill/>
        </p:spPr>
      </p:pic>
      <p:pic>
        <p:nvPicPr>
          <p:cNvPr id="1026" name="Picture 2" descr="C:\Users\Familia Morales\Desktop\118___04\IMG_4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6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s-CO" sz="4900" dirty="0" smtClean="0">
                <a:solidFill>
                  <a:srgbClr val="FF0000"/>
                </a:solidFill>
                <a:latin typeface="Arial Black" pitchFamily="34" charset="0"/>
              </a:rPr>
              <a:t>PRESENTACIÓN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A través del proyecto interdisciplinar estamos </a:t>
            </a:r>
            <a:r>
              <a:rPr lang="es-CO" dirty="0">
                <a:latin typeface="Baskerville Old Face" pitchFamily="18" charset="0"/>
              </a:rPr>
              <a:t>generando en los estudiantes la toma de conciencia frente al diseño de viviendas que cuenten con materiales alternativos </a:t>
            </a:r>
            <a:endParaRPr lang="es-CO" dirty="0" smtClean="0"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como </a:t>
            </a:r>
            <a:r>
              <a:rPr lang="es-CO" dirty="0">
                <a:latin typeface="Baskerville Old Face" pitchFamily="18" charset="0"/>
              </a:rPr>
              <a:t>el ladrillo </a:t>
            </a:r>
            <a:r>
              <a:rPr lang="es-CO" dirty="0" smtClean="0">
                <a:latin typeface="Baskerville Old Face" pitchFamily="18" charset="0"/>
              </a:rPr>
              <a:t>ecológico, 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Almacenamiento y uso de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aguas </a:t>
            </a:r>
            <a:r>
              <a:rPr lang="es-CO" dirty="0">
                <a:latin typeface="Baskerville Old Face" pitchFamily="18" charset="0"/>
              </a:rPr>
              <a:t>lluvia así como </a:t>
            </a:r>
            <a:r>
              <a:rPr lang="es-CO" dirty="0" smtClean="0">
                <a:latin typeface="Baskerville Old Face" pitchFamily="18" charset="0"/>
              </a:rPr>
              <a:t>también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el </a:t>
            </a:r>
            <a:r>
              <a:rPr lang="es-CO" dirty="0">
                <a:latin typeface="Baskerville Old Face" pitchFamily="18" charset="0"/>
              </a:rPr>
              <a:t>empleo de </a:t>
            </a:r>
            <a:r>
              <a:rPr lang="es-CO" dirty="0" smtClean="0">
                <a:latin typeface="Baskerville Old Face" pitchFamily="18" charset="0"/>
              </a:rPr>
              <a:t>energías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alternativas que reemplacen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la hidroeléctrica.</a:t>
            </a:r>
            <a:endParaRPr lang="es-CO" dirty="0">
              <a:latin typeface="Baskerville Old Face" pitchFamily="18" charset="0"/>
            </a:endParaRPr>
          </a:p>
          <a:p>
            <a:pPr marL="0" indent="0">
              <a:buNone/>
            </a:pPr>
            <a:endParaRPr lang="es-CO" dirty="0"/>
          </a:p>
          <a:p>
            <a:pPr lvl="4"/>
            <a:endParaRPr lang="es-CO" dirty="0"/>
          </a:p>
        </p:txBody>
      </p:sp>
      <p:pic>
        <p:nvPicPr>
          <p:cNvPr id="6146" name="Picture 2" descr="C:\Users\CICL01\Documents\Mercy\DSC0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95600"/>
            <a:ext cx="3343656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66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Arial Black" pitchFamily="34" charset="0"/>
              </a:rPr>
              <a:t>EXHIBICIÓN</a:t>
            </a:r>
            <a:endParaRPr lang="es-CO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La entrada al stand estará decorada  con ladrillos ecológicos(botellas PET rellenas con residuos plásticos) en el interior se exhibirán algunos de los trabajo realizados por los estudiantes.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Tendremos un pendón que identifique nuestro colegio y el titulo de nuestro proyecto.</a:t>
            </a:r>
          </a:p>
          <a:p>
            <a:pPr marL="0" indent="0" algn="just">
              <a:buNone/>
            </a:pPr>
            <a:r>
              <a:rPr lang="es-CO" dirty="0" smtClean="0">
                <a:latin typeface="Baskerville Old Face" pitchFamily="18" charset="0"/>
              </a:rPr>
              <a:t>La frase alusiva al agua es </a:t>
            </a:r>
            <a:r>
              <a:rPr lang="es-CO" dirty="0" smtClean="0">
                <a:solidFill>
                  <a:srgbClr val="FF0000"/>
                </a:solidFill>
                <a:latin typeface="Baskerville Old Face" pitchFamily="18" charset="0"/>
              </a:rPr>
              <a:t>“CUIDANDO Y RECICLANDO EL AGUA, EL PLANETA VA MEJORANDO.”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itchFamily="18" charset="0"/>
              </a:rPr>
              <a:t>Esta ser</a:t>
            </a:r>
            <a:r>
              <a:rPr lang="es-CO" dirty="0" smtClean="0">
                <a:latin typeface="Baskerville Old Face" pitchFamily="18" charset="0"/>
              </a:rPr>
              <a:t>á elaborada por los estudiantes participantes  y presentada en un mural.</a:t>
            </a:r>
            <a:endParaRPr lang="es-CO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latin typeface="Arial Black" pitchFamily="34" charset="0"/>
              </a:rPr>
              <a:t>RESUMEN</a:t>
            </a:r>
            <a:endParaRPr lang="es-CO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Trabajamos con visión interdisciplinaria buscando una estrategia de innovación pedagógica pertinente. Partimos de  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la experimentación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,   la observación, 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la construcción colectiva de 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explicaciones y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saberes de los estudiantes 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  y profesores, atendiendo a las 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necesidades 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sociales , económicas y ambientales con perspectivas a mejorar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la calidad de 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vida y generando conciencia del cuidado de los recursos naturales mediante el uso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racional 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de los servicios públicos. Teniendo en cuenta que el agua es fundamental para la vida, hacemos énfasis en el  cuidado de las fuentes hídricas, consumo moderado, ahorro, reutilización del agua y uso de las aguas lluvias.  En esta  </a:t>
            </a:r>
            <a:r>
              <a:rPr lang="es-CO" sz="2600" dirty="0">
                <a:latin typeface="Baskerville Old Face" pitchFamily="18" charset="0"/>
                <a:cs typeface="Angsana New" pitchFamily="18" charset="-34"/>
              </a:rPr>
              <a:t>dinámica </a:t>
            </a:r>
            <a:r>
              <a:rPr lang="es-CO" sz="2600" dirty="0" smtClean="0">
                <a:latin typeface="Baskerville Old Face" pitchFamily="18" charset="0"/>
                <a:cs typeface="Angsana New" pitchFamily="18" charset="-34"/>
              </a:rPr>
              <a:t>modelamos sistemas relativos a la vivienda generando impacto en la comunidad.</a:t>
            </a:r>
            <a:endParaRPr lang="es-CO" sz="2600" dirty="0">
              <a:latin typeface="Baskerville Old Face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5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381000" y="4038600"/>
            <a:ext cx="8382000" cy="2590800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latin typeface="+mj-lt"/>
              </a:rPr>
              <a:t>¿Cómo lograr a través de la practica pedagógica que docentes y estudiantes del </a:t>
            </a:r>
            <a:r>
              <a:rPr lang="es-MX" sz="2800" dirty="0" smtClean="0">
                <a:latin typeface="+mj-lt"/>
              </a:rPr>
              <a:t>Colegio Instituto Técnico Laureano Gómez I.E.D., tengamos una mirada objetiva y holística de los aconteceres sociales</a:t>
            </a:r>
            <a:r>
              <a:rPr lang="es-ES" sz="2800" dirty="0" smtClean="0">
                <a:latin typeface="+mj-lt"/>
              </a:rPr>
              <a:t>, económicos y ambientales para  transformar nuestro estilo de vida?</a:t>
            </a:r>
            <a:endParaRPr lang="es-ES" sz="2800" dirty="0">
              <a:latin typeface="+mj-lt"/>
            </a:endParaRPr>
          </a:p>
        </p:txBody>
      </p:sp>
      <p:pic>
        <p:nvPicPr>
          <p:cNvPr id="12" name="11 Marcador de posición de imagen" descr="IMG_38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838200"/>
            <a:ext cx="5486400" cy="3197225"/>
          </a:xfrm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1676400" y="2286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PROBLEMA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4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O" sz="4900" dirty="0" smtClean="0">
                <a:solidFill>
                  <a:srgbClr val="FF0000"/>
                </a:solidFill>
                <a:latin typeface="Arial Black" pitchFamily="34" charset="0"/>
              </a:rPr>
              <a:t>MARCO TEORICO</a:t>
            </a:r>
            <a:endParaRPr lang="es-CO" sz="4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800" dirty="0" smtClean="0"/>
              <a:t>    Durante el desarrollo del proyecto hemos consultado libros y páginas web sobre diferentes autores como:</a:t>
            </a:r>
          </a:p>
          <a:p>
            <a:pPr algn="just">
              <a:buNone/>
            </a:pPr>
            <a:r>
              <a:rPr lang="es-ES" sz="2800" dirty="0" smtClean="0"/>
              <a:t>    </a:t>
            </a:r>
            <a:r>
              <a:rPr lang="es-ES" sz="2800" dirty="0" err="1" smtClean="0"/>
              <a:t>Bertalanffy</a:t>
            </a:r>
            <a:r>
              <a:rPr lang="es-ES" sz="2800" dirty="0"/>
              <a:t>, L. (1968). </a:t>
            </a:r>
            <a:r>
              <a:rPr lang="es-ES" sz="2800" i="1" dirty="0"/>
              <a:t>Teoría General de </a:t>
            </a:r>
            <a:r>
              <a:rPr lang="es-ES" sz="2800" i="1" dirty="0" smtClean="0"/>
              <a:t>Sistemas, e</a:t>
            </a:r>
            <a:r>
              <a:rPr lang="es-CO" sz="2800" dirty="0" smtClean="0"/>
              <a:t>n </a:t>
            </a:r>
            <a:r>
              <a:rPr lang="es-CO" sz="2800" dirty="0"/>
              <a:t>la cual sostiene que la sociedad, la escuela, la tecnología y la vida entre otros campos de estudio debe ser vista c</a:t>
            </a:r>
            <a:r>
              <a:rPr lang="es-CO" dirty="0"/>
              <a:t>omo un sistema, o sea como </a:t>
            </a:r>
            <a:r>
              <a:rPr lang="es-CO" dirty="0" smtClean="0"/>
              <a:t>totalidad.</a:t>
            </a:r>
            <a:endParaRPr lang="es-CO" dirty="0"/>
          </a:p>
        </p:txBody>
      </p:sp>
      <p:pic>
        <p:nvPicPr>
          <p:cNvPr id="5" name="Picture 5" descr="C:\Users\familia morales\Desktop\IMG_2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472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6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152400"/>
            <a:ext cx="5486400" cy="3657600"/>
          </a:xfrm>
        </p:spPr>
      </p:pic>
      <p:sp>
        <p:nvSpPr>
          <p:cNvPr id="13" name="12 Marcador de contenido"/>
          <p:cNvSpPr>
            <a:spLocks noGrp="1"/>
          </p:cNvSpPr>
          <p:nvPr>
            <p:ph type="body" sz="half" idx="2"/>
          </p:nvPr>
        </p:nvSpPr>
        <p:spPr>
          <a:xfrm>
            <a:off x="76200" y="3810000"/>
            <a:ext cx="8839200" cy="2819400"/>
          </a:xfrm>
        </p:spPr>
        <p:txBody>
          <a:bodyPr>
            <a:noAutofit/>
          </a:bodyPr>
          <a:lstStyle/>
          <a:p>
            <a:pPr algn="just"/>
            <a:r>
              <a:rPr lang="es-ES" sz="3200" dirty="0">
                <a:latin typeface="Baskerville Old Face" pitchFamily="18" charset="0"/>
              </a:rPr>
              <a:t>Dewey, J. (2.000), </a:t>
            </a:r>
            <a:r>
              <a:rPr lang="es-ES" sz="3200" i="1" dirty="0">
                <a:latin typeface="Baskerville Old Face" pitchFamily="18" charset="0"/>
              </a:rPr>
              <a:t>Experiencia y Educación </a:t>
            </a:r>
            <a:r>
              <a:rPr lang="es-ES" sz="3200" dirty="0" smtClean="0">
                <a:latin typeface="Baskerville Old Face" pitchFamily="18" charset="0"/>
              </a:rPr>
              <a:t>, su propuesta</a:t>
            </a:r>
            <a:r>
              <a:rPr lang="es-CO" sz="3200" dirty="0" smtClean="0">
                <a:latin typeface="Baskerville Old Face" pitchFamily="18" charset="0"/>
              </a:rPr>
              <a:t> </a:t>
            </a:r>
            <a:r>
              <a:rPr lang="es-CO" sz="3200" dirty="0">
                <a:latin typeface="Baskerville Old Face" pitchFamily="18" charset="0"/>
              </a:rPr>
              <a:t>está en contraposición con la educación tradicional en la cual se mantiene una </a:t>
            </a:r>
            <a:r>
              <a:rPr lang="es-CO" sz="3200" dirty="0" smtClean="0">
                <a:latin typeface="Baskerville Old Face" pitchFamily="18" charset="0"/>
              </a:rPr>
              <a:t>rutina, </a:t>
            </a:r>
            <a:r>
              <a:rPr lang="es-CO" sz="3200" dirty="0">
                <a:latin typeface="Baskerville Old Face" pitchFamily="18" charset="0"/>
              </a:rPr>
              <a:t>donde los planes y programas se toman del pasado y no se sigue una educación </a:t>
            </a:r>
            <a:r>
              <a:rPr lang="es-CO" sz="3200" dirty="0" smtClean="0">
                <a:latin typeface="Baskerville Old Face" pitchFamily="18" charset="0"/>
              </a:rPr>
              <a:t>continua y pertinente.</a:t>
            </a:r>
            <a:endParaRPr lang="es-CO" sz="3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8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3810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Baskerville Old Face" pitchFamily="18" charset="0"/>
              </a:rPr>
              <a:t>García</a:t>
            </a:r>
            <a:r>
              <a:rPr lang="en-US" dirty="0">
                <a:latin typeface="Baskerville Old Face" pitchFamily="18" charset="0"/>
              </a:rPr>
              <a:t>, R. (2001), </a:t>
            </a:r>
            <a:r>
              <a:rPr lang="en-US" i="1" dirty="0" err="1">
                <a:latin typeface="Baskerville Old Face" pitchFamily="18" charset="0"/>
              </a:rPr>
              <a:t>Aprendizaje</a:t>
            </a:r>
            <a:r>
              <a:rPr lang="en-US" i="1" dirty="0">
                <a:latin typeface="Baskerville Old Face" pitchFamily="18" charset="0"/>
              </a:rPr>
              <a:t> </a:t>
            </a:r>
            <a:r>
              <a:rPr lang="en-US" i="1" dirty="0" err="1">
                <a:latin typeface="Baskerville Old Face" pitchFamily="18" charset="0"/>
              </a:rPr>
              <a:t>Cooperativo</a:t>
            </a:r>
            <a:r>
              <a:rPr lang="en-US" i="1" dirty="0">
                <a:latin typeface="Baskerville Old Face" pitchFamily="18" charset="0"/>
              </a:rPr>
              <a:t>: </a:t>
            </a:r>
            <a:r>
              <a:rPr lang="en-US" i="1" dirty="0" err="1">
                <a:latin typeface="Baskerville Old Face" pitchFamily="18" charset="0"/>
              </a:rPr>
              <a:t>Fundamentos</a:t>
            </a:r>
            <a:r>
              <a:rPr lang="en-US" i="1" dirty="0">
                <a:latin typeface="Baskerville Old Face" pitchFamily="18" charset="0"/>
              </a:rPr>
              <a:t>, </a:t>
            </a:r>
            <a:r>
              <a:rPr lang="en-US" i="1" dirty="0" err="1">
                <a:latin typeface="Baskerville Old Face" pitchFamily="18" charset="0"/>
              </a:rPr>
              <a:t>Características</a:t>
            </a:r>
            <a:r>
              <a:rPr lang="en-US" i="1" dirty="0">
                <a:latin typeface="Baskerville Old Face" pitchFamily="18" charset="0"/>
              </a:rPr>
              <a:t> Y </a:t>
            </a:r>
            <a:r>
              <a:rPr lang="en-US" i="1" dirty="0" err="1" smtClean="0">
                <a:latin typeface="Baskerville Old Face" pitchFamily="18" charset="0"/>
              </a:rPr>
              <a:t>Técnicas</a:t>
            </a:r>
            <a:r>
              <a:rPr lang="en-US" i="1" dirty="0" smtClean="0">
                <a:latin typeface="Baskerville Old Face" pitchFamily="18" charset="0"/>
              </a:rPr>
              <a:t> . </a:t>
            </a:r>
          </a:p>
          <a:p>
            <a:pPr marL="0" indent="0" algn="just">
              <a:buNone/>
            </a:pPr>
            <a:r>
              <a:rPr lang="en-US" dirty="0" err="1" smtClean="0">
                <a:latin typeface="Baskerville Old Face" pitchFamily="18" charset="0"/>
              </a:rPr>
              <a:t>Afirma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que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s-CO" dirty="0">
                <a:latin typeface="Baskerville Old Face" pitchFamily="18" charset="0"/>
              </a:rPr>
              <a:t>el trabajo cooperativo de los estudiantes para lograr aprendizajes es una estrategia que propicia el desarrollo </a:t>
            </a:r>
            <a:r>
              <a:rPr lang="es-CO" dirty="0" smtClean="0">
                <a:latin typeface="Baskerville Old Face" pitchFamily="18" charset="0"/>
              </a:rPr>
              <a:t>social. Este tipo de aprendizaje se basa </a:t>
            </a:r>
            <a:r>
              <a:rPr lang="es-CO" dirty="0">
                <a:latin typeface="Baskerville Old Face" pitchFamily="18" charset="0"/>
              </a:rPr>
              <a:t>en la interacción de los jóvenes entre </a:t>
            </a:r>
            <a:r>
              <a:rPr lang="es-CO" dirty="0" smtClean="0">
                <a:latin typeface="Baskerville Old Face" pitchFamily="18" charset="0"/>
              </a:rPr>
              <a:t>sí y permite  desarrollar diferentes valores. Este tipo de trabajo además propicia </a:t>
            </a:r>
            <a:r>
              <a:rPr lang="es-CO" dirty="0">
                <a:latin typeface="Baskerville Old Face" pitchFamily="18" charset="0"/>
              </a:rPr>
              <a:t>el inicio de cambios en la actitud de los estudiantes frente a </a:t>
            </a:r>
            <a:r>
              <a:rPr lang="es-CO" dirty="0" smtClean="0">
                <a:latin typeface="Baskerville Old Face" pitchFamily="18" charset="0"/>
              </a:rPr>
              <a:t>diferentes problemas de la cotidianidad.</a:t>
            </a:r>
            <a:endParaRPr lang="en-US" dirty="0">
              <a:latin typeface="Baskerville Old Face" pitchFamily="18" charset="0"/>
            </a:endParaRPr>
          </a:p>
          <a:p>
            <a:pPr algn="just"/>
            <a:endParaRPr lang="es-CO" dirty="0"/>
          </a:p>
        </p:txBody>
      </p:sp>
      <p:pic>
        <p:nvPicPr>
          <p:cNvPr id="3074" name="Picture 2" descr="C:\Users\CICL01\Documents\116___10\IMG_3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54102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8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724400" y="304800"/>
            <a:ext cx="4038600" cy="6065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>
                <a:latin typeface="Baskerville Old Face" pitchFamily="18" charset="0"/>
              </a:rPr>
              <a:t>Piaget, J. (1991). </a:t>
            </a:r>
            <a:r>
              <a:rPr lang="es-ES" i="1" dirty="0">
                <a:latin typeface="Baskerville Old Face" pitchFamily="18" charset="0"/>
              </a:rPr>
              <a:t>Seis Estudios de </a:t>
            </a:r>
            <a:r>
              <a:rPr lang="es-ES" i="1" dirty="0" smtClean="0">
                <a:latin typeface="Baskerville Old Face" pitchFamily="18" charset="0"/>
              </a:rPr>
              <a:t>Psicología.</a:t>
            </a:r>
            <a:r>
              <a:rPr lang="es-CO" dirty="0" smtClean="0">
                <a:latin typeface="Baskerville Old Face" pitchFamily="18" charset="0"/>
              </a:rPr>
              <a:t>    </a:t>
            </a:r>
            <a:r>
              <a:rPr lang="es-CO" dirty="0">
                <a:latin typeface="Baskerville Old Face" pitchFamily="18" charset="0"/>
              </a:rPr>
              <a:t>S</a:t>
            </a:r>
            <a:r>
              <a:rPr lang="es-CO" dirty="0" smtClean="0">
                <a:latin typeface="Baskerville Old Face" pitchFamily="18" charset="0"/>
              </a:rPr>
              <a:t>u </a:t>
            </a:r>
            <a:r>
              <a:rPr lang="es-CO" dirty="0">
                <a:latin typeface="Baskerville Old Face" pitchFamily="18" charset="0"/>
              </a:rPr>
              <a:t>planteamiento cognitivista sostiene que el sujeto de aprendizaje no es un ente aislado sino que es visto como un sistema cuyo desarrollo tiene que ver con su evolución biológica y psicológica en un contexto con el que </a:t>
            </a:r>
            <a:r>
              <a:rPr lang="es-CO" dirty="0" smtClean="0">
                <a:latin typeface="Baskerville Old Face" pitchFamily="18" charset="0"/>
              </a:rPr>
              <a:t>interactúe.  </a:t>
            </a:r>
            <a:endParaRPr lang="es-CO" dirty="0">
              <a:latin typeface="Baskerville Old Face" pitchFamily="18" charset="0"/>
            </a:endParaRPr>
          </a:p>
        </p:txBody>
      </p:sp>
      <p:pic>
        <p:nvPicPr>
          <p:cNvPr id="4" name="Picture 2" descr="C:\Users\familia morales\Desktop\IMG_2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9566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OBJETIVO GENERAL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66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Baskerville Old Face" pitchFamily="18" charset="0"/>
              </a:rPr>
              <a:t>Brindar un  aprendizaje a los estudiantes desde una concepción de totalidad donde se </a:t>
            </a:r>
            <a:r>
              <a:rPr lang="es-ES" dirty="0" smtClean="0">
                <a:latin typeface="Baskerville Old Face" pitchFamily="18" charset="0"/>
              </a:rPr>
              <a:t>identifiquen las interacciones y las consecuencias que se dan entre nuestro proceder  </a:t>
            </a:r>
            <a:r>
              <a:rPr lang="es-ES" dirty="0">
                <a:latin typeface="Baskerville Old Face" pitchFamily="18" charset="0"/>
              </a:rPr>
              <a:t>en lo social, ambiental y </a:t>
            </a:r>
            <a:r>
              <a:rPr lang="es-ES" dirty="0" smtClean="0">
                <a:latin typeface="Baskerville Old Face" pitchFamily="18" charset="0"/>
              </a:rPr>
              <a:t>económico.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2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1407</Words>
  <Application>Microsoft Office PowerPoint</Application>
  <PresentationFormat>Presentación en pantalla (4:3)</PresentationFormat>
  <Paragraphs>90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 CLAUDIA CASTRO, ROSA ATILIA DAZA, JAVIER GUERRERO, NUBIA GUTIERREZ, OSCAR MONTES, GABRIEL PULIDO,  RAFAEL REYES, FLOR MERCY RODRIGUEZ,  SILVIA VARILA.  COLEGIO INSTITUTO TECNICO LAUREANO GOMEZ I.E.D.  </vt:lpstr>
      <vt:lpstr>TEMÁTICA</vt:lpstr>
      <vt:lpstr>RESUMEN</vt:lpstr>
      <vt:lpstr>Diapositiva 4</vt:lpstr>
      <vt:lpstr>MARCO TEORICO</vt:lpstr>
      <vt:lpstr>Diapositiva 6</vt:lpstr>
      <vt:lpstr>Diapositiva 7</vt:lpstr>
      <vt:lpstr>Diapositiva 8</vt:lpstr>
      <vt:lpstr>OBJETIVO GENERAL</vt:lpstr>
      <vt:lpstr>OBJETIVOS ESPECÍFICOS</vt:lpstr>
      <vt:lpstr>METODOLOGÍA</vt:lpstr>
      <vt:lpstr>Diapositiva 12</vt:lpstr>
      <vt:lpstr>CRONOGRAMA</vt:lpstr>
      <vt:lpstr>Diapositiva 14</vt:lpstr>
      <vt:lpstr>Diapositiva 15</vt:lpstr>
      <vt:lpstr>PRESUPUESTO</vt:lpstr>
      <vt:lpstr>RESULTADOS Y CONCLUSIONES</vt:lpstr>
      <vt:lpstr>Diapositiva 18</vt:lpstr>
      <vt:lpstr>APLICACIONES</vt:lpstr>
      <vt:lpstr>PRESENTACIÓN</vt:lpstr>
      <vt:lpstr>EXHIBICIÓN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INTERDISCIPLINARIEDAD UN ESPACIO PARA LA PARTICIPACION Y CREACION DESDE LA EDUCACION TECNICA CONTEMPORANEA CLAUDIA CASTRO, ROSA DAZA, GABRIEL PULIDO, RAFAEL REYES, WILSON RINCON, MERCY RODRIGUEZ</dc:title>
  <dc:creator>familia morales</dc:creator>
  <cp:lastModifiedBy>CICL01</cp:lastModifiedBy>
  <cp:revision>170</cp:revision>
  <dcterms:created xsi:type="dcterms:W3CDTF">2012-10-23T19:31:48Z</dcterms:created>
  <dcterms:modified xsi:type="dcterms:W3CDTF">2013-11-25T16:35:54Z</dcterms:modified>
</cp:coreProperties>
</file>